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rata" charset="1" panose="00000500000000000000"/>
      <p:regular r:id="rId18"/>
    </p:embeddedFont>
    <p:embeddedFont>
      <p:font typeface="Raleway" charset="1" panose="00000000000000000000"/>
      <p:regular r:id="rId19"/>
    </p:embeddedFont>
    <p:embeddedFont>
      <p:font typeface="Open Sans" charset="1" panose="020B0606030504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notesSlides/notesSlide4.xml" Type="http://schemas.openxmlformats.org/officeDocument/2006/relationships/notesSlide"/><Relationship Id="rId24" Target="notesSlides/notesSlide5.xml" Type="http://schemas.openxmlformats.org/officeDocument/2006/relationships/notesSlide"/><Relationship Id="rId25" Target="notesSlides/notesSlide6.xml" Type="http://schemas.openxmlformats.org/officeDocument/2006/relationships/notesSlide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09756" y="1304627"/>
            <a:ext cx="9526489" cy="4719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87"/>
              </a:lnSpc>
            </a:pPr>
            <a:r>
              <a:rPr lang="en-US" sz="7375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Como um programa é executado internamente no computador?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09756" y="6336804"/>
            <a:ext cx="9526489" cy="1835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Quando um programa é executado em um computador, ele passa por uma série de etapas complexas envolvendo o processador, memória e outros componentes. Essa jornada interna revela como os computadores transformam instruções em ações concretas.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52311" y="8134052"/>
            <a:ext cx="5241379" cy="1934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CFCBBF"/>
                </a:solidFill>
                <a:latin typeface="Open Sans"/>
                <a:ea typeface="Open Sans"/>
                <a:cs typeface="Open Sans"/>
                <a:sym typeface="Open Sans"/>
              </a:rPr>
              <a:t>Grupo: A</a:t>
            </a:r>
            <a:r>
              <a:rPr lang="en-US" sz="2199">
                <a:solidFill>
                  <a:srgbClr val="CFCBBF"/>
                </a:solidFill>
                <a:latin typeface="Open Sans"/>
                <a:ea typeface="Open Sans"/>
                <a:cs typeface="Open Sans"/>
                <a:sym typeface="Open Sans"/>
              </a:rPr>
              <a:t>ngelo Rodrigues-824139676 </a:t>
            </a:r>
          </a:p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CFCBBF"/>
                </a:solidFill>
                <a:latin typeface="Open Sans"/>
                <a:ea typeface="Open Sans"/>
                <a:cs typeface="Open Sans"/>
                <a:sym typeface="Open Sans"/>
              </a:rPr>
              <a:t>Cauã de Cerqueira Ferreira-824110637</a:t>
            </a:r>
          </a:p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CFCBBF"/>
                </a:solidFill>
                <a:latin typeface="Open Sans"/>
                <a:ea typeface="Open Sans"/>
                <a:cs typeface="Open Sans"/>
                <a:sym typeface="Open Sans"/>
              </a:rPr>
              <a:t>Erick Domingues Soares-82414486  </a:t>
            </a:r>
          </a:p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CFCBBF"/>
                </a:solidFill>
                <a:latin typeface="Open Sans"/>
                <a:ea typeface="Open Sans"/>
                <a:cs typeface="Open Sans"/>
                <a:sym typeface="Open Sans"/>
              </a:rPr>
              <a:t>Wellington de Oliveira Sousa-824144581 </a:t>
            </a:r>
          </a:p>
          <a:p>
            <a:pPr algn="ctr">
              <a:lnSpc>
                <a:spcPts val="307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3155900"/>
            <a:ext cx="14261604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Entendendo a arquitetura do computador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750594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Processador (CPU)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400824"/>
            <a:ext cx="4972645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O cérebro do computador, responsável por executar instruções e realizar cálculos.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66160" y="4750594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Memória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66160" y="5400824"/>
            <a:ext cx="4972645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Armazena temporariamente dados e instruções necessários para o processamento.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40084" y="4750594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Barramentos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40084" y="5400824"/>
            <a:ext cx="4972645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Vias de comunicação que permitem a transferência de informações entre os componentes.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1088082"/>
            <a:ext cx="9445526" cy="1790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O papel do processador (CPU)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992238" y="330428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92238" y="4277469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Fetch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4814292"/>
            <a:ext cx="4510088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Busca as instruções na memória.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5927526" y="330428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927526" y="4277469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Decode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927526" y="4814292"/>
            <a:ext cx="451023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Decodifica as instruções para entender o que deve ser feito.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992238" y="6667351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92238" y="7640539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Execute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2238" y="8177361"/>
            <a:ext cx="4510088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Realiza os cálculos e operações lógicas necessárias.</a:t>
            </a:r>
          </a:p>
        </p:txBody>
      </p:sp>
      <p:sp>
        <p:nvSpPr>
          <p:cNvPr name="Freeform 17" id="17" descr="preencoded.png"/>
          <p:cNvSpPr/>
          <p:nvPr/>
        </p:nvSpPr>
        <p:spPr>
          <a:xfrm flipH="false" flipV="false" rot="0">
            <a:off x="5927526" y="6667351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5927526" y="7640539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Store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927526" y="8177361"/>
            <a:ext cx="451023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Armazena os resultados na memória para uso futuro.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037880"/>
          </a:xfrm>
          <a:custGeom>
            <a:avLst/>
            <a:gdLst/>
            <a:ahLst/>
            <a:cxnLst/>
            <a:rect r="r" b="b" t="t" l="l"/>
            <a:pathLst>
              <a:path h="3037880" w="18288000">
                <a:moveTo>
                  <a:pt x="0" y="0"/>
                </a:moveTo>
                <a:lnTo>
                  <a:pt x="18288000" y="0"/>
                </a:lnTo>
                <a:lnTo>
                  <a:pt x="18288000" y="3037880"/>
                </a:lnTo>
                <a:lnTo>
                  <a:pt x="0" y="30378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" r="0" b="-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50552" y="3687067"/>
            <a:ext cx="14262795" cy="778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37"/>
              </a:lnSpc>
            </a:pPr>
            <a:r>
              <a:rPr lang="en-US" sz="475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Memória RAM: armazenando instruções e dados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50552" y="7226350"/>
            <a:ext cx="16586895" cy="28575"/>
            <a:chOff x="0" y="0"/>
            <a:chExt cx="22115860" cy="381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115907" cy="38100"/>
            </a:xfrm>
            <a:custGeom>
              <a:avLst/>
              <a:gdLst/>
              <a:ahLst/>
              <a:cxnLst/>
              <a:rect r="r" b="b" t="t" l="l"/>
              <a:pathLst>
                <a:path h="38100" w="2211590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22096857" y="0"/>
                  </a:lnTo>
                  <a:cubicBezTo>
                    <a:pt x="22107398" y="0"/>
                    <a:pt x="22115907" y="8509"/>
                    <a:pt x="22115907" y="19050"/>
                  </a:cubicBezTo>
                  <a:cubicBezTo>
                    <a:pt x="22115907" y="29591"/>
                    <a:pt x="22107398" y="38100"/>
                    <a:pt x="2209685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922192" y="6375798"/>
            <a:ext cx="28575" cy="850552"/>
            <a:chOff x="0" y="0"/>
            <a:chExt cx="38100" cy="113407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8100" cy="1134110"/>
            </a:xfrm>
            <a:custGeom>
              <a:avLst/>
              <a:gdLst/>
              <a:ahLst/>
              <a:cxnLst/>
              <a:rect r="r" b="b" t="t" l="l"/>
              <a:pathLst>
                <a:path h="1134110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115060"/>
                  </a:lnTo>
                  <a:cubicBezTo>
                    <a:pt x="38100" y="1125601"/>
                    <a:pt x="29591" y="1134110"/>
                    <a:pt x="19050" y="1134110"/>
                  </a:cubicBezTo>
                  <a:cubicBezTo>
                    <a:pt x="8509" y="1134110"/>
                    <a:pt x="0" y="1125601"/>
                    <a:pt x="0" y="1115060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4663082" y="6952952"/>
            <a:ext cx="546795" cy="546795"/>
            <a:chOff x="0" y="0"/>
            <a:chExt cx="729060" cy="72906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29107" cy="729107"/>
            </a:xfrm>
            <a:custGeom>
              <a:avLst/>
              <a:gdLst/>
              <a:ahLst/>
              <a:cxnLst/>
              <a:rect r="r" b="b" t="t" l="l"/>
              <a:pathLst>
                <a:path h="729107" w="729107">
                  <a:moveTo>
                    <a:pt x="0" y="48641"/>
                  </a:moveTo>
                  <a:cubicBezTo>
                    <a:pt x="0" y="21717"/>
                    <a:pt x="21717" y="0"/>
                    <a:pt x="48641" y="0"/>
                  </a:cubicBezTo>
                  <a:lnTo>
                    <a:pt x="680466" y="0"/>
                  </a:lnTo>
                  <a:cubicBezTo>
                    <a:pt x="707263" y="0"/>
                    <a:pt x="729107" y="21717"/>
                    <a:pt x="729107" y="48641"/>
                  </a:cubicBezTo>
                  <a:lnTo>
                    <a:pt x="729107" y="680466"/>
                  </a:lnTo>
                  <a:cubicBezTo>
                    <a:pt x="729107" y="707263"/>
                    <a:pt x="707390" y="729107"/>
                    <a:pt x="680466" y="729107"/>
                  </a:cubicBezTo>
                  <a:lnTo>
                    <a:pt x="48641" y="729107"/>
                  </a:lnTo>
                  <a:cubicBezTo>
                    <a:pt x="21717" y="729107"/>
                    <a:pt x="0" y="707263"/>
                    <a:pt x="0" y="680466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4873526" y="7091660"/>
            <a:ext cx="125760" cy="31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2812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417540" y="4820394"/>
            <a:ext cx="3037880" cy="38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237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Carregamento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93440" y="5269557"/>
            <a:ext cx="7686229" cy="863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1874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As instruções do programa e os dados necessários são carregados da memória de armazenamento para a RAM.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129564" y="7226350"/>
            <a:ext cx="28575" cy="850552"/>
            <a:chOff x="0" y="0"/>
            <a:chExt cx="38100" cy="113407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100" cy="1134110"/>
            </a:xfrm>
            <a:custGeom>
              <a:avLst/>
              <a:gdLst/>
              <a:ahLst/>
              <a:cxnLst/>
              <a:rect r="r" b="b" t="t" l="l"/>
              <a:pathLst>
                <a:path h="1134110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115060"/>
                  </a:lnTo>
                  <a:cubicBezTo>
                    <a:pt x="38100" y="1125601"/>
                    <a:pt x="29591" y="1134110"/>
                    <a:pt x="19050" y="1134110"/>
                  </a:cubicBezTo>
                  <a:cubicBezTo>
                    <a:pt x="8509" y="1134110"/>
                    <a:pt x="0" y="1125601"/>
                    <a:pt x="0" y="1115060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870454" y="6952952"/>
            <a:ext cx="546795" cy="546795"/>
            <a:chOff x="0" y="0"/>
            <a:chExt cx="729060" cy="72906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29107" cy="729107"/>
            </a:xfrm>
            <a:custGeom>
              <a:avLst/>
              <a:gdLst/>
              <a:ahLst/>
              <a:cxnLst/>
              <a:rect r="r" b="b" t="t" l="l"/>
              <a:pathLst>
                <a:path h="729107" w="729107">
                  <a:moveTo>
                    <a:pt x="0" y="48641"/>
                  </a:moveTo>
                  <a:cubicBezTo>
                    <a:pt x="0" y="21717"/>
                    <a:pt x="21717" y="0"/>
                    <a:pt x="48641" y="0"/>
                  </a:cubicBezTo>
                  <a:lnTo>
                    <a:pt x="680466" y="0"/>
                  </a:lnTo>
                  <a:cubicBezTo>
                    <a:pt x="707263" y="0"/>
                    <a:pt x="729107" y="21717"/>
                    <a:pt x="729107" y="48641"/>
                  </a:cubicBezTo>
                  <a:lnTo>
                    <a:pt x="729107" y="680466"/>
                  </a:lnTo>
                  <a:cubicBezTo>
                    <a:pt x="729107" y="707263"/>
                    <a:pt x="707390" y="729107"/>
                    <a:pt x="680466" y="729107"/>
                  </a:cubicBezTo>
                  <a:lnTo>
                    <a:pt x="48641" y="729107"/>
                  </a:lnTo>
                  <a:cubicBezTo>
                    <a:pt x="21717" y="729107"/>
                    <a:pt x="0" y="707263"/>
                    <a:pt x="0" y="680466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9032081" y="7091660"/>
            <a:ext cx="223540" cy="31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2812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624911" y="8310414"/>
            <a:ext cx="3037880" cy="38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237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Acesso Rápido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300811" y="8759577"/>
            <a:ext cx="7686229" cy="863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1874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 CPU pode acessar rapidamente os dados e instruções armazenados na memória RAM.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3337084" y="6375798"/>
            <a:ext cx="28575" cy="850552"/>
            <a:chOff x="0" y="0"/>
            <a:chExt cx="38100" cy="113407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8100" cy="1134110"/>
            </a:xfrm>
            <a:custGeom>
              <a:avLst/>
              <a:gdLst/>
              <a:ahLst/>
              <a:cxnLst/>
              <a:rect r="r" b="b" t="t" l="l"/>
              <a:pathLst>
                <a:path h="1134110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115060"/>
                  </a:lnTo>
                  <a:cubicBezTo>
                    <a:pt x="38100" y="1125601"/>
                    <a:pt x="29591" y="1134110"/>
                    <a:pt x="19050" y="1134110"/>
                  </a:cubicBezTo>
                  <a:cubicBezTo>
                    <a:pt x="8509" y="1134110"/>
                    <a:pt x="0" y="1125601"/>
                    <a:pt x="0" y="1115060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13077974" y="6952952"/>
            <a:ext cx="546795" cy="546795"/>
            <a:chOff x="0" y="0"/>
            <a:chExt cx="729060" cy="7290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29107" cy="729107"/>
            </a:xfrm>
            <a:custGeom>
              <a:avLst/>
              <a:gdLst/>
              <a:ahLst/>
              <a:cxnLst/>
              <a:rect r="r" b="b" t="t" l="l"/>
              <a:pathLst>
                <a:path h="729107" w="729107">
                  <a:moveTo>
                    <a:pt x="0" y="48641"/>
                  </a:moveTo>
                  <a:cubicBezTo>
                    <a:pt x="0" y="21717"/>
                    <a:pt x="21717" y="0"/>
                    <a:pt x="48641" y="0"/>
                  </a:cubicBezTo>
                  <a:lnTo>
                    <a:pt x="680466" y="0"/>
                  </a:lnTo>
                  <a:cubicBezTo>
                    <a:pt x="707263" y="0"/>
                    <a:pt x="729107" y="21717"/>
                    <a:pt x="729107" y="48641"/>
                  </a:cubicBezTo>
                  <a:lnTo>
                    <a:pt x="729107" y="680466"/>
                  </a:lnTo>
                  <a:cubicBezTo>
                    <a:pt x="729107" y="707263"/>
                    <a:pt x="707390" y="729107"/>
                    <a:pt x="680466" y="729107"/>
                  </a:cubicBezTo>
                  <a:lnTo>
                    <a:pt x="48641" y="729107"/>
                  </a:lnTo>
                  <a:cubicBezTo>
                    <a:pt x="21717" y="729107"/>
                    <a:pt x="0" y="707263"/>
                    <a:pt x="0" y="680466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3238261" y="7091660"/>
            <a:ext cx="226070" cy="31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2812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832431" y="4820394"/>
            <a:ext cx="3037880" cy="38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237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Volatilidade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508331" y="5269557"/>
            <a:ext cx="7686229" cy="863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1874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 RAM é volátil, ou seja, perde seu conteúdo quando o computador é desligado.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24341" y="731787"/>
            <a:ext cx="9497317" cy="1754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O ciclo de execução de instruções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824341" y="2899916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" t="0" r="-1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18910" y="3156942"/>
            <a:ext cx="3451472" cy="450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Busca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18910" y="3668166"/>
            <a:ext cx="7702749" cy="988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 CPU busca a próxima instrução a ser executada na memória.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7824341" y="5108822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" t="0" r="-1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618910" y="5365849"/>
            <a:ext cx="3451472" cy="450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Decodificação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18910" y="5877074"/>
            <a:ext cx="7702749" cy="988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 instrução é decodificada para que a CPU entenda o que deve ser feito.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824341" y="7317730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7"/>
                </a:lnTo>
                <a:lnTo>
                  <a:pt x="0" y="22089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" t="0" r="-1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618910" y="7574756"/>
            <a:ext cx="3451472" cy="450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Execução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18910" y="8085981"/>
            <a:ext cx="7702749" cy="988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 CPU executa a instrução, realizando cálculos ou operações lógicas.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247579"/>
          </a:xfrm>
          <a:custGeom>
            <a:avLst/>
            <a:gdLst/>
            <a:ahLst/>
            <a:cxnLst/>
            <a:rect r="r" b="b" t="t" l="l"/>
            <a:pathLst>
              <a:path h="3247579" w="18288000">
                <a:moveTo>
                  <a:pt x="0" y="0"/>
                </a:moveTo>
                <a:lnTo>
                  <a:pt x="18288000" y="0"/>
                </a:lnTo>
                <a:lnTo>
                  <a:pt x="18288000" y="3247579"/>
                </a:lnTo>
                <a:lnTo>
                  <a:pt x="0" y="32475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" r="0" b="-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09191" y="4105126"/>
            <a:ext cx="15496134" cy="830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4"/>
              </a:lnSpc>
            </a:pPr>
            <a:r>
              <a:rPr lang="en-US" sz="50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Gerenciamento de memória e alocação de espaço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09191" y="5325666"/>
            <a:ext cx="8105031" cy="1912441"/>
            <a:chOff x="0" y="0"/>
            <a:chExt cx="10806708" cy="25499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806685" cy="2549906"/>
            </a:xfrm>
            <a:custGeom>
              <a:avLst/>
              <a:gdLst/>
              <a:ahLst/>
              <a:cxnLst/>
              <a:rect r="r" b="b" t="t" l="l"/>
              <a:pathLst>
                <a:path h="2549906" w="10806685">
                  <a:moveTo>
                    <a:pt x="0" y="51943"/>
                  </a:moveTo>
                  <a:cubicBezTo>
                    <a:pt x="0" y="23241"/>
                    <a:pt x="23241" y="0"/>
                    <a:pt x="51943" y="0"/>
                  </a:cubicBezTo>
                  <a:lnTo>
                    <a:pt x="10754741" y="0"/>
                  </a:lnTo>
                  <a:cubicBezTo>
                    <a:pt x="10783443" y="0"/>
                    <a:pt x="10806685" y="23241"/>
                    <a:pt x="10806685" y="51943"/>
                  </a:cubicBezTo>
                  <a:lnTo>
                    <a:pt x="10806685" y="2497963"/>
                  </a:lnTo>
                  <a:cubicBezTo>
                    <a:pt x="10806685" y="2526665"/>
                    <a:pt x="10783443" y="2549906"/>
                    <a:pt x="10754741" y="2549906"/>
                  </a:cubicBezTo>
                  <a:lnTo>
                    <a:pt x="51943" y="2549906"/>
                  </a:lnTo>
                  <a:cubicBezTo>
                    <a:pt x="23241" y="2549906"/>
                    <a:pt x="0" y="2526665"/>
                    <a:pt x="0" y="2497963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168896" y="5575846"/>
            <a:ext cx="3247579" cy="415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Paginação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68896" y="6051797"/>
            <a:ext cx="7585621" cy="926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O sistema operacional divide a memória em páginas para gerenciar o uso eficiente do espaço.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273928" y="5325666"/>
            <a:ext cx="8105031" cy="1912441"/>
            <a:chOff x="0" y="0"/>
            <a:chExt cx="10806708" cy="254992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806685" cy="2549906"/>
            </a:xfrm>
            <a:custGeom>
              <a:avLst/>
              <a:gdLst/>
              <a:ahLst/>
              <a:cxnLst/>
              <a:rect r="r" b="b" t="t" l="l"/>
              <a:pathLst>
                <a:path h="2549906" w="10806685">
                  <a:moveTo>
                    <a:pt x="0" y="51943"/>
                  </a:moveTo>
                  <a:cubicBezTo>
                    <a:pt x="0" y="23241"/>
                    <a:pt x="23241" y="0"/>
                    <a:pt x="51943" y="0"/>
                  </a:cubicBezTo>
                  <a:lnTo>
                    <a:pt x="10754741" y="0"/>
                  </a:lnTo>
                  <a:cubicBezTo>
                    <a:pt x="10783443" y="0"/>
                    <a:pt x="10806685" y="23241"/>
                    <a:pt x="10806685" y="51943"/>
                  </a:cubicBezTo>
                  <a:lnTo>
                    <a:pt x="10806685" y="2497963"/>
                  </a:lnTo>
                  <a:cubicBezTo>
                    <a:pt x="10806685" y="2526665"/>
                    <a:pt x="10783443" y="2549906"/>
                    <a:pt x="10754741" y="2549906"/>
                  </a:cubicBezTo>
                  <a:lnTo>
                    <a:pt x="51943" y="2549906"/>
                  </a:lnTo>
                  <a:cubicBezTo>
                    <a:pt x="23241" y="2549906"/>
                    <a:pt x="0" y="2526665"/>
                    <a:pt x="0" y="2497963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9533632" y="5575846"/>
            <a:ext cx="3247579" cy="415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Virtualização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33632" y="6051797"/>
            <a:ext cx="7585621" cy="926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Permite que vários programas utilizem a memória de forma isolada e segura.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09191" y="7497812"/>
            <a:ext cx="8105031" cy="1912441"/>
            <a:chOff x="0" y="0"/>
            <a:chExt cx="10806708" cy="254992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806685" cy="2549906"/>
            </a:xfrm>
            <a:custGeom>
              <a:avLst/>
              <a:gdLst/>
              <a:ahLst/>
              <a:cxnLst/>
              <a:rect r="r" b="b" t="t" l="l"/>
              <a:pathLst>
                <a:path h="2549906" w="10806685">
                  <a:moveTo>
                    <a:pt x="0" y="51943"/>
                  </a:moveTo>
                  <a:cubicBezTo>
                    <a:pt x="0" y="23241"/>
                    <a:pt x="23241" y="0"/>
                    <a:pt x="51943" y="0"/>
                  </a:cubicBezTo>
                  <a:lnTo>
                    <a:pt x="10754741" y="0"/>
                  </a:lnTo>
                  <a:cubicBezTo>
                    <a:pt x="10783443" y="0"/>
                    <a:pt x="10806685" y="23241"/>
                    <a:pt x="10806685" y="51943"/>
                  </a:cubicBezTo>
                  <a:lnTo>
                    <a:pt x="10806685" y="2497963"/>
                  </a:lnTo>
                  <a:cubicBezTo>
                    <a:pt x="10806685" y="2526665"/>
                    <a:pt x="10783443" y="2549906"/>
                    <a:pt x="10754741" y="2549906"/>
                  </a:cubicBezTo>
                  <a:lnTo>
                    <a:pt x="51943" y="2549906"/>
                  </a:lnTo>
                  <a:cubicBezTo>
                    <a:pt x="23241" y="2549906"/>
                    <a:pt x="0" y="2526665"/>
                    <a:pt x="0" y="2497963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168896" y="7747992"/>
            <a:ext cx="3247579" cy="415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Swap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68896" y="8223945"/>
            <a:ext cx="7585621" cy="926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Quando a memória RAM está cheia, o sistema move páginas menos usadas para o disco rígido.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273928" y="7497812"/>
            <a:ext cx="8105031" cy="1912441"/>
            <a:chOff x="0" y="0"/>
            <a:chExt cx="10806708" cy="254992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806685" cy="2549906"/>
            </a:xfrm>
            <a:custGeom>
              <a:avLst/>
              <a:gdLst/>
              <a:ahLst/>
              <a:cxnLst/>
              <a:rect r="r" b="b" t="t" l="l"/>
              <a:pathLst>
                <a:path h="2549906" w="10806685">
                  <a:moveTo>
                    <a:pt x="0" y="51943"/>
                  </a:moveTo>
                  <a:cubicBezTo>
                    <a:pt x="0" y="23241"/>
                    <a:pt x="23241" y="0"/>
                    <a:pt x="51943" y="0"/>
                  </a:cubicBezTo>
                  <a:lnTo>
                    <a:pt x="10754741" y="0"/>
                  </a:lnTo>
                  <a:cubicBezTo>
                    <a:pt x="10783443" y="0"/>
                    <a:pt x="10806685" y="23241"/>
                    <a:pt x="10806685" y="51943"/>
                  </a:cubicBezTo>
                  <a:lnTo>
                    <a:pt x="10806685" y="2497963"/>
                  </a:lnTo>
                  <a:cubicBezTo>
                    <a:pt x="10806685" y="2526665"/>
                    <a:pt x="10783443" y="2549906"/>
                    <a:pt x="10754741" y="2549906"/>
                  </a:cubicBezTo>
                  <a:lnTo>
                    <a:pt x="51943" y="2549906"/>
                  </a:lnTo>
                  <a:cubicBezTo>
                    <a:pt x="23241" y="2549906"/>
                    <a:pt x="0" y="2526665"/>
                    <a:pt x="0" y="2497963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9533632" y="7747992"/>
            <a:ext cx="3247579" cy="415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Proteção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533632" y="8223945"/>
            <a:ext cx="7585621" cy="926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O gerenciamento de memória evita que programas acessem áreas proibidas e danifiquem o sistema.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3155900"/>
            <a:ext cx="11645056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Processamento de entrada e saída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750594"/>
            <a:ext cx="4058691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Dispositivos de Entrada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400824"/>
            <a:ext cx="4972645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Teclado, mouse, câmera e outros dispositivos fornecem dados de entrada para o computador.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66160" y="4750594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Processamento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66160" y="5400824"/>
            <a:ext cx="4972645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 CPU recebe os dados de entrada, processa-os e gera resultados.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40084" y="4750594"/>
            <a:ext cx="363676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Dispositivos de Saída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40084" y="5400824"/>
            <a:ext cx="4972645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Monitor, impressora e alto-falantes exibem ou reproduzem os resultados processados.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15709" y="951607"/>
            <a:ext cx="9514582" cy="1729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87"/>
              </a:lnSpc>
            </a:pPr>
            <a:r>
              <a:rPr lang="en-US" sz="5374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Compartilhamento de recursos e multitarefa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10946" y="3086695"/>
            <a:ext cx="9524108" cy="6234410"/>
            <a:chOff x="0" y="0"/>
            <a:chExt cx="12698810" cy="83125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698857" cy="8312531"/>
            </a:xfrm>
            <a:custGeom>
              <a:avLst/>
              <a:gdLst/>
              <a:ahLst/>
              <a:cxnLst/>
              <a:rect r="r" b="b" t="t" l="l"/>
              <a:pathLst>
                <a:path h="8312531" w="12698857">
                  <a:moveTo>
                    <a:pt x="0" y="61087"/>
                  </a:moveTo>
                  <a:cubicBezTo>
                    <a:pt x="0" y="27305"/>
                    <a:pt x="27305" y="0"/>
                    <a:pt x="61087" y="0"/>
                  </a:cubicBezTo>
                  <a:lnTo>
                    <a:pt x="12637770" y="0"/>
                  </a:lnTo>
                  <a:lnTo>
                    <a:pt x="12637770" y="6350"/>
                  </a:lnTo>
                  <a:lnTo>
                    <a:pt x="12637770" y="0"/>
                  </a:lnTo>
                  <a:cubicBezTo>
                    <a:pt x="12671551" y="0"/>
                    <a:pt x="12698857" y="27305"/>
                    <a:pt x="12698857" y="61087"/>
                  </a:cubicBezTo>
                  <a:lnTo>
                    <a:pt x="12692507" y="61087"/>
                  </a:lnTo>
                  <a:lnTo>
                    <a:pt x="12698857" y="61087"/>
                  </a:lnTo>
                  <a:lnTo>
                    <a:pt x="12698857" y="8251444"/>
                  </a:lnTo>
                  <a:lnTo>
                    <a:pt x="12692507" y="8251444"/>
                  </a:lnTo>
                  <a:lnTo>
                    <a:pt x="12698857" y="8251444"/>
                  </a:lnTo>
                  <a:cubicBezTo>
                    <a:pt x="12698857" y="8285099"/>
                    <a:pt x="12671551" y="8312531"/>
                    <a:pt x="12637770" y="8312531"/>
                  </a:cubicBezTo>
                  <a:lnTo>
                    <a:pt x="12637770" y="8306181"/>
                  </a:lnTo>
                  <a:lnTo>
                    <a:pt x="12637770" y="8312531"/>
                  </a:lnTo>
                  <a:lnTo>
                    <a:pt x="61087" y="8312531"/>
                  </a:lnTo>
                  <a:lnTo>
                    <a:pt x="61087" y="8306181"/>
                  </a:lnTo>
                  <a:lnTo>
                    <a:pt x="61087" y="8312531"/>
                  </a:lnTo>
                  <a:cubicBezTo>
                    <a:pt x="27305" y="8312531"/>
                    <a:pt x="0" y="8285225"/>
                    <a:pt x="0" y="8251444"/>
                  </a:cubicBezTo>
                  <a:lnTo>
                    <a:pt x="0" y="61087"/>
                  </a:lnTo>
                  <a:lnTo>
                    <a:pt x="6350" y="61087"/>
                  </a:lnTo>
                  <a:lnTo>
                    <a:pt x="0" y="61087"/>
                  </a:lnTo>
                  <a:moveTo>
                    <a:pt x="12700" y="61087"/>
                  </a:moveTo>
                  <a:lnTo>
                    <a:pt x="12700" y="8251444"/>
                  </a:lnTo>
                  <a:lnTo>
                    <a:pt x="6350" y="8251444"/>
                  </a:lnTo>
                  <a:lnTo>
                    <a:pt x="12700" y="8251444"/>
                  </a:lnTo>
                  <a:cubicBezTo>
                    <a:pt x="12700" y="8278113"/>
                    <a:pt x="34417" y="8299831"/>
                    <a:pt x="61087" y="8299831"/>
                  </a:cubicBezTo>
                  <a:lnTo>
                    <a:pt x="12637770" y="8299831"/>
                  </a:lnTo>
                  <a:cubicBezTo>
                    <a:pt x="12664439" y="8299831"/>
                    <a:pt x="12686157" y="8278240"/>
                    <a:pt x="12686157" y="8251444"/>
                  </a:cubicBezTo>
                  <a:lnTo>
                    <a:pt x="12686157" y="61087"/>
                  </a:lnTo>
                  <a:cubicBezTo>
                    <a:pt x="12686157" y="34417"/>
                    <a:pt x="12664439" y="12700"/>
                    <a:pt x="12637770" y="12700"/>
                  </a:cubicBezTo>
                  <a:lnTo>
                    <a:pt x="61087" y="12700"/>
                  </a:lnTo>
                  <a:lnTo>
                    <a:pt x="61087" y="6350"/>
                  </a:lnTo>
                  <a:lnTo>
                    <a:pt x="61087" y="12700"/>
                  </a:lnTo>
                  <a:cubicBezTo>
                    <a:pt x="34417" y="12700"/>
                    <a:pt x="12700" y="34290"/>
                    <a:pt x="12700" y="61087"/>
                  </a:cubicBezTo>
                  <a:close/>
                </a:path>
              </a:pathLst>
            </a:custGeom>
            <a:solidFill>
              <a:srgbClr val="FFFFFF">
                <a:alpha val="23922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825234" y="3100982"/>
            <a:ext cx="9495533" cy="1223070"/>
            <a:chOff x="0" y="0"/>
            <a:chExt cx="12660710" cy="163076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660757" cy="1630807"/>
            </a:xfrm>
            <a:custGeom>
              <a:avLst/>
              <a:gdLst/>
              <a:ahLst/>
              <a:cxnLst/>
              <a:rect r="r" b="b" t="t" l="l"/>
              <a:pathLst>
                <a:path h="1630807" w="12660757">
                  <a:moveTo>
                    <a:pt x="0" y="0"/>
                  </a:moveTo>
                  <a:lnTo>
                    <a:pt x="12660757" y="0"/>
                  </a:lnTo>
                  <a:lnTo>
                    <a:pt x="12660757" y="1630807"/>
                  </a:lnTo>
                  <a:lnTo>
                    <a:pt x="0" y="1630807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098780" y="3169890"/>
            <a:ext cx="4195911" cy="542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Recursos Compartilhados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51309" y="3169890"/>
            <a:ext cx="4195911" cy="980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Processador, memória, dispositivos de entrada/saída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7825234" y="4324052"/>
            <a:ext cx="9495533" cy="1660921"/>
            <a:chOff x="0" y="0"/>
            <a:chExt cx="12660710" cy="22145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660757" cy="2214499"/>
            </a:xfrm>
            <a:custGeom>
              <a:avLst/>
              <a:gdLst/>
              <a:ahLst/>
              <a:cxnLst/>
              <a:rect r="r" b="b" t="t" l="l"/>
              <a:pathLst>
                <a:path h="2214499" w="12660757">
                  <a:moveTo>
                    <a:pt x="0" y="0"/>
                  </a:moveTo>
                  <a:lnTo>
                    <a:pt x="12660757" y="0"/>
                  </a:lnTo>
                  <a:lnTo>
                    <a:pt x="12660757" y="2214499"/>
                  </a:lnTo>
                  <a:lnTo>
                    <a:pt x="0" y="2214499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098780" y="4392960"/>
            <a:ext cx="4195911" cy="542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Multitarefa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851309" y="4392960"/>
            <a:ext cx="4195911" cy="1418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Permite que vários programas sejam executados simultaneamente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825234" y="5984974"/>
            <a:ext cx="9495533" cy="1660921"/>
            <a:chOff x="0" y="0"/>
            <a:chExt cx="12660710" cy="221456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660757" cy="2214499"/>
            </a:xfrm>
            <a:custGeom>
              <a:avLst/>
              <a:gdLst/>
              <a:ahLst/>
              <a:cxnLst/>
              <a:rect r="r" b="b" t="t" l="l"/>
              <a:pathLst>
                <a:path h="2214499" w="12660757">
                  <a:moveTo>
                    <a:pt x="0" y="0"/>
                  </a:moveTo>
                  <a:lnTo>
                    <a:pt x="12660757" y="0"/>
                  </a:lnTo>
                  <a:lnTo>
                    <a:pt x="12660757" y="2214499"/>
                  </a:lnTo>
                  <a:lnTo>
                    <a:pt x="0" y="2214499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8098780" y="6053881"/>
            <a:ext cx="4195911" cy="542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Alternância de Contexto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851309" y="6053881"/>
            <a:ext cx="4195911" cy="1418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O sistema operacional alterna entre as tarefas, dando a ilusão de execução paralela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825234" y="7645896"/>
            <a:ext cx="9495533" cy="1660921"/>
            <a:chOff x="0" y="0"/>
            <a:chExt cx="12660710" cy="221456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2660757" cy="2214499"/>
            </a:xfrm>
            <a:custGeom>
              <a:avLst/>
              <a:gdLst/>
              <a:ahLst/>
              <a:cxnLst/>
              <a:rect r="r" b="b" t="t" l="l"/>
              <a:pathLst>
                <a:path h="2214499" w="12660757">
                  <a:moveTo>
                    <a:pt x="0" y="0"/>
                  </a:moveTo>
                  <a:lnTo>
                    <a:pt x="12660757" y="0"/>
                  </a:lnTo>
                  <a:lnTo>
                    <a:pt x="12660757" y="2214499"/>
                  </a:lnTo>
                  <a:lnTo>
                    <a:pt x="0" y="2214499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8098780" y="7714804"/>
            <a:ext cx="4195911" cy="542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Eficiência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851309" y="7714804"/>
            <a:ext cx="4195911" cy="1418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O compartilhamento de recursos e a multitarefa aumentam a utilização do computador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7" y="1369814"/>
            <a:ext cx="9445526" cy="1790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Conclusão e considerações finais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50237" y="3904952"/>
            <a:ext cx="637877" cy="637878"/>
            <a:chOff x="0" y="0"/>
            <a:chExt cx="850503" cy="8505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8095804" y="4058841"/>
            <a:ext cx="146745" cy="377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71632" y="3885902"/>
            <a:ext cx="3659684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Complexidade Interna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71632" y="4865638"/>
            <a:ext cx="3659684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 execução de um programa envolve uma série de etapas complexas dentro do computador.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14834" y="3904952"/>
            <a:ext cx="637877" cy="637878"/>
            <a:chOff x="0" y="0"/>
            <a:chExt cx="850503" cy="85050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903399" y="4058841"/>
            <a:ext cx="260747" cy="377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636229" y="3885902"/>
            <a:ext cx="3659684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Gerenciamento Eficiente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636229" y="4865638"/>
            <a:ext cx="3659684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O sistema operacional desempenha um papel crucial no gerenciamento da memória e dos recursos.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850237" y="7377856"/>
            <a:ext cx="637877" cy="637877"/>
            <a:chOff x="0" y="0"/>
            <a:chExt cx="850503" cy="85050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8037314" y="7531745"/>
            <a:ext cx="263724" cy="377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71632" y="7358806"/>
            <a:ext cx="3727400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Avanços Tecnológicos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771632" y="7895630"/>
            <a:ext cx="8524131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 arquitetura e o desempenho dos computadores têm evoluído rapidamente ao longo do tempo.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DAGWSpH6P1k</dc:identifier>
  <dcterms:modified xsi:type="dcterms:W3CDTF">2011-08-01T06:04:30Z</dcterms:modified>
  <cp:revision>1</cp:revision>
  <dc:title>Copy-of-Como-um-programa-e-executado-internamente-no-computador.pptx</dc:title>
</cp:coreProperties>
</file>

<file path=docProps/thumbnail.jpeg>
</file>